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6" r:id="rId4"/>
    <p:sldId id="262" r:id="rId5"/>
    <p:sldId id="258" r:id="rId6"/>
    <p:sldId id="264" r:id="rId7"/>
    <p:sldId id="263" r:id="rId8"/>
    <p:sldId id="259" r:id="rId9"/>
    <p:sldId id="261" r:id="rId10"/>
    <p:sldId id="260" r:id="rId11"/>
    <p:sldId id="272" r:id="rId12"/>
    <p:sldId id="265" r:id="rId13"/>
    <p:sldId id="267" r:id="rId14"/>
    <p:sldId id="266" r:id="rId15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3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tiff>
</file>

<file path=ppt/media/image10.png>
</file>

<file path=ppt/media/image11.png>
</file>

<file path=ppt/media/image12.tiff>
</file>

<file path=ppt/media/image13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9.tiff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3.tiff"/><Relationship Id="rId3" Type="http://schemas.openxmlformats.org/officeDocument/2006/relationships/image" Target="../media/image12.tiff"/><Relationship Id="rId2" Type="http://schemas.openxmlformats.org/officeDocument/2006/relationships/image" Target="../media/image6.tiff"/><Relationship Id="rId1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openxmlformats.org/officeDocument/2006/relationships/tags" Target="../tags/tag2.xml"/><Relationship Id="rId2" Type="http://schemas.openxmlformats.org/officeDocument/2006/relationships/image" Target="../media/image1.tiff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9.tiff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9.tiff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9.tiff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9.tiff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9.tiff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292225" y="2783840"/>
            <a:ext cx="96081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600"/>
              <a:t>多模态配准与单模态配准</a:t>
            </a:r>
            <a:endParaRPr lang="zh-CN" altLang="en-US" sz="3600"/>
          </a:p>
        </p:txBody>
      </p:sp>
      <p:sp>
        <p:nvSpPr>
          <p:cNvPr id="5" name="文本框 4"/>
          <p:cNvSpPr txBox="1"/>
          <p:nvPr/>
        </p:nvSpPr>
        <p:spPr>
          <a:xfrm>
            <a:off x="4173855" y="3778885"/>
            <a:ext cx="3843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组会</a:t>
            </a:r>
            <a:r>
              <a:rPr lang="en-US" altLang="zh-CN"/>
              <a:t>_20230105</a:t>
            </a:r>
            <a:endParaRPr lang="en-US" alt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171450" y="955675"/>
            <a:ext cx="11782425" cy="482028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885" y="180340"/>
            <a:ext cx="3856990" cy="37249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38760" y="218440"/>
            <a:ext cx="44443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单模态配准</a:t>
            </a:r>
            <a:endParaRPr lang="zh-CN" altLang="en-US" sz="3200"/>
          </a:p>
        </p:txBody>
      </p:sp>
      <p:cxnSp>
        <p:nvCxnSpPr>
          <p:cNvPr id="6" name="直接连接符 5"/>
          <p:cNvCxnSpPr/>
          <p:nvPr/>
        </p:nvCxnSpPr>
        <p:spPr>
          <a:xfrm>
            <a:off x="238760" y="1019175"/>
            <a:ext cx="2841625" cy="0"/>
          </a:xfrm>
          <a:prstGeom prst="line">
            <a:avLst/>
          </a:prstGeom>
          <a:ln w="28575" cmpd="sng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461260" y="32639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单模态图像配准是指多幅图像是用同一成像设备获取的。</a:t>
            </a:r>
            <a:endParaRPr lang="zh-CN" altLang="en-US"/>
          </a:p>
        </p:txBody>
      </p:sp>
      <p:pic>
        <p:nvPicPr>
          <p:cNvPr id="2" name="图片 1" descr="img-100004-00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6680" y="1125220"/>
            <a:ext cx="1540510" cy="3079115"/>
          </a:xfrm>
          <a:prstGeom prst="rect">
            <a:avLst/>
          </a:prstGeom>
        </p:spPr>
      </p:pic>
      <p:pic>
        <p:nvPicPr>
          <p:cNvPr id="3" name="图片 2" descr="img-100004-00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385" y="1371600"/>
            <a:ext cx="1545590" cy="3089275"/>
          </a:xfrm>
          <a:prstGeom prst="rect">
            <a:avLst/>
          </a:prstGeom>
        </p:spPr>
      </p:pic>
      <p:pic>
        <p:nvPicPr>
          <p:cNvPr id="9" name="图片 8" descr="img-100004-000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055" y="1708785"/>
            <a:ext cx="1541145" cy="307975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422140" y="3231515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1" name="图片 10" descr="img-100004-003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950" y="2244725"/>
            <a:ext cx="1541780" cy="3081020"/>
          </a:xfrm>
          <a:prstGeom prst="rect">
            <a:avLst/>
          </a:prstGeom>
        </p:spPr>
      </p:pic>
      <p:pic>
        <p:nvPicPr>
          <p:cNvPr id="12" name="图片 11" descr="img-100004-0037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1400" y="2568575"/>
            <a:ext cx="1544320" cy="308800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665720" y="4001770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4" name="图片 13" descr="img-100004-007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5200" y="2810510"/>
            <a:ext cx="1548765" cy="3094990"/>
          </a:xfrm>
          <a:prstGeom prst="rect">
            <a:avLst/>
          </a:prstGeom>
        </p:spPr>
      </p:pic>
      <p:pic>
        <p:nvPicPr>
          <p:cNvPr id="15" name="图片 14" descr="img-100004-0074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54490" y="3156585"/>
            <a:ext cx="1546860" cy="309118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739900" y="112522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Slices-1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468245" y="137160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Slices-2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063875" y="1708785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54040" y="223139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Slices-375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381750" y="256857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Slices-376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813165" y="281940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Slices-749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426575" y="315658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Slices-750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8" name="直角上箭头 7"/>
          <p:cNvSpPr/>
          <p:nvPr/>
        </p:nvSpPr>
        <p:spPr>
          <a:xfrm rot="5400000">
            <a:off x="2971165" y="2861310"/>
            <a:ext cx="1701800" cy="4387850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直角上箭头 27"/>
          <p:cNvSpPr/>
          <p:nvPr/>
        </p:nvSpPr>
        <p:spPr>
          <a:xfrm rot="5400000">
            <a:off x="3463290" y="3338195"/>
            <a:ext cx="1365885" cy="3611880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直角上箭头 28"/>
          <p:cNvSpPr/>
          <p:nvPr/>
        </p:nvSpPr>
        <p:spPr>
          <a:xfrm rot="5400000">
            <a:off x="4163060" y="3949700"/>
            <a:ext cx="959485" cy="2619375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直角上箭头 29"/>
          <p:cNvSpPr/>
          <p:nvPr/>
        </p:nvSpPr>
        <p:spPr>
          <a:xfrm rot="5400000" flipH="1" flipV="1">
            <a:off x="8810625" y="1423670"/>
            <a:ext cx="588010" cy="2877820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直角上箭头 30"/>
          <p:cNvSpPr/>
          <p:nvPr/>
        </p:nvSpPr>
        <p:spPr>
          <a:xfrm rot="5400000" flipH="1" flipV="1">
            <a:off x="8655685" y="1739900"/>
            <a:ext cx="211455" cy="1979930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右箭头 33"/>
          <p:cNvSpPr/>
          <p:nvPr/>
        </p:nvSpPr>
        <p:spPr>
          <a:xfrm flipH="1">
            <a:off x="8437245" y="824865"/>
            <a:ext cx="2364105" cy="637540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右箭头 34"/>
          <p:cNvSpPr/>
          <p:nvPr/>
        </p:nvSpPr>
        <p:spPr>
          <a:xfrm>
            <a:off x="1376680" y="5565140"/>
            <a:ext cx="2364105" cy="637540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-15240" y="6192520"/>
            <a:ext cx="59677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双向</a:t>
            </a:r>
            <a:r>
              <a:rPr lang="zh-CN" altLang="en-US"/>
              <a:t>固定配准，每次以任意一张</a:t>
            </a:r>
            <a:r>
              <a:rPr lang="en-US" altLang="zh-CN"/>
              <a:t>Slices</a:t>
            </a:r>
            <a:r>
              <a:rPr lang="zh-CN" altLang="en-US"/>
              <a:t>为</a:t>
            </a:r>
            <a:r>
              <a:rPr lang="en-US" altLang="zh-CN"/>
              <a:t>Fixed</a:t>
            </a:r>
            <a:r>
              <a:rPr lang="zh-CN" altLang="en-US"/>
              <a:t>图，其他图作为</a:t>
            </a:r>
            <a:r>
              <a:rPr lang="en-US" altLang="zh-CN"/>
              <a:t>Moving</a:t>
            </a:r>
            <a:r>
              <a:rPr lang="zh-CN" altLang="en-US"/>
              <a:t>图进行配准，从左右两个方向往中间图像</a:t>
            </a:r>
            <a:r>
              <a:rPr lang="zh-CN" altLang="en-US"/>
              <a:t>配准</a:t>
            </a:r>
            <a:endParaRPr lang="zh-CN" altLang="en-US"/>
          </a:p>
        </p:txBody>
      </p:sp>
      <p:sp>
        <p:nvSpPr>
          <p:cNvPr id="4" name="直角上箭头 3"/>
          <p:cNvSpPr/>
          <p:nvPr/>
        </p:nvSpPr>
        <p:spPr>
          <a:xfrm rot="5400000">
            <a:off x="5505450" y="5210175"/>
            <a:ext cx="276860" cy="433070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" name="矩形 31"/>
          <p:cNvSpPr/>
          <p:nvPr/>
        </p:nvSpPr>
        <p:spPr>
          <a:xfrm>
            <a:off x="4773930" y="1611630"/>
            <a:ext cx="6866255" cy="3779520"/>
          </a:xfrm>
          <a:prstGeom prst="rect">
            <a:avLst/>
          </a:prstGeom>
          <a:gradFill>
            <a:gsLst>
              <a:gs pos="0">
                <a:srgbClr val="FECF40"/>
              </a:gs>
              <a:gs pos="100000">
                <a:srgbClr val="846C21"/>
              </a:gs>
            </a:gsLst>
            <a:lin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339090" y="1611630"/>
            <a:ext cx="4144010" cy="3779520"/>
          </a:xfrm>
          <a:prstGeom prst="rect">
            <a:avLst/>
          </a:prstGeom>
          <a:gradFill>
            <a:gsLst>
              <a:gs pos="0">
                <a:srgbClr val="FECF40"/>
              </a:gs>
              <a:gs pos="100000">
                <a:srgbClr val="846C21"/>
              </a:gs>
            </a:gsLst>
            <a:lin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38760" y="218440"/>
            <a:ext cx="53733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单模态双向固定配准的</a:t>
            </a:r>
            <a:r>
              <a:rPr lang="zh-CN" altLang="en-US" sz="3200"/>
              <a:t>问题</a:t>
            </a:r>
            <a:endParaRPr lang="zh-CN" altLang="en-US" sz="3200"/>
          </a:p>
        </p:txBody>
      </p:sp>
      <p:cxnSp>
        <p:nvCxnSpPr>
          <p:cNvPr id="6" name="直接连接符 5"/>
          <p:cNvCxnSpPr/>
          <p:nvPr/>
        </p:nvCxnSpPr>
        <p:spPr>
          <a:xfrm>
            <a:off x="238760" y="1019175"/>
            <a:ext cx="2841625" cy="0"/>
          </a:xfrm>
          <a:prstGeom prst="line">
            <a:avLst/>
          </a:prstGeom>
          <a:ln w="28575" cmpd="sng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图片 1" descr="img-100004-00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1815" y="1920875"/>
            <a:ext cx="1540510" cy="3079115"/>
          </a:xfrm>
          <a:prstGeom prst="rect">
            <a:avLst/>
          </a:prstGeom>
        </p:spPr>
      </p:pic>
      <p:pic>
        <p:nvPicPr>
          <p:cNvPr id="11" name="图片 10" descr="img-100004-003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615" y="1934210"/>
            <a:ext cx="1541780" cy="308102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915035" y="1920875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Slices-1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973705" y="192087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Slices-375</a:t>
            </a:r>
            <a:endParaRPr lang="en-US" altLang="zh-CN" sz="1600">
              <a:solidFill>
                <a:srgbClr val="FF0000"/>
              </a:solidFill>
            </a:endParaRPr>
          </a:p>
        </p:txBody>
      </p:sp>
      <p:pic>
        <p:nvPicPr>
          <p:cNvPr id="23" name="图片 22" descr="oct_00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775" y="1858010"/>
            <a:ext cx="3141980" cy="314198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6196330" y="191897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Slices-1</a:t>
            </a:r>
            <a:endParaRPr lang="en-US" altLang="zh-CN" sz="1600">
              <a:solidFill>
                <a:srgbClr val="FF0000"/>
              </a:solidFill>
            </a:endParaRPr>
          </a:p>
        </p:txBody>
      </p:sp>
      <p:pic>
        <p:nvPicPr>
          <p:cNvPr id="25" name="图片 24" descr="oct_00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6115" y="1858010"/>
            <a:ext cx="3141980" cy="314198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9424670" y="1918970"/>
            <a:ext cx="13385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Slices-500</a:t>
            </a:r>
            <a:endParaRPr lang="en-US" altLang="zh-CN" sz="1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38760" y="218440"/>
            <a:ext cx="44443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一些</a:t>
            </a:r>
            <a:r>
              <a:rPr lang="zh-CN" altLang="en-US" sz="3200"/>
              <a:t>疑问</a:t>
            </a:r>
            <a:endParaRPr lang="zh-CN" altLang="en-US" sz="3200"/>
          </a:p>
        </p:txBody>
      </p:sp>
      <p:cxnSp>
        <p:nvCxnSpPr>
          <p:cNvPr id="6" name="直接连接符 5"/>
          <p:cNvCxnSpPr/>
          <p:nvPr/>
        </p:nvCxnSpPr>
        <p:spPr>
          <a:xfrm>
            <a:off x="238760" y="1019175"/>
            <a:ext cx="2841625" cy="0"/>
          </a:xfrm>
          <a:prstGeom prst="line">
            <a:avLst/>
          </a:prstGeom>
          <a:ln w="28575" cmpd="sng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248285" y="1301750"/>
            <a:ext cx="1161161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AutoNum type="arabicPeriod"/>
            </a:pPr>
            <a:r>
              <a:rPr lang="en-US" altLang="zh-CN"/>
              <a:t>Dicom</a:t>
            </a:r>
            <a:r>
              <a:rPr lang="zh-CN" altLang="en-US"/>
              <a:t>提供了横断面、矢状面和冠状面的图像，目前采用在横断面训练配准，在冠状面观察配准效果。那么在横断面</a:t>
            </a:r>
            <a:r>
              <a:rPr lang="zh-CN" altLang="en-US">
                <a:sym typeface="+mn-ea"/>
              </a:rPr>
              <a:t>、矢状面和冠状面进行配准会产生不一样的配准效果</a:t>
            </a:r>
            <a:r>
              <a:rPr lang="zh-CN" altLang="en-US">
                <a:sym typeface="+mn-ea"/>
              </a:rPr>
              <a:t>吗？</a:t>
            </a:r>
            <a:endParaRPr lang="zh-CN" altLang="en-US">
              <a:sym typeface="+mn-ea"/>
            </a:endParaRPr>
          </a:p>
          <a:p>
            <a:pPr marL="342900" indent="-342900">
              <a:buAutoNum type="arabicPeriod"/>
            </a:pPr>
            <a:r>
              <a:rPr lang="zh-CN" altLang="en-US">
                <a:sym typeface="+mn-ea"/>
              </a:rPr>
              <a:t>以上描述的配准方法哪种是最常用的，哪种效果是最好</a:t>
            </a:r>
            <a:r>
              <a:rPr lang="zh-CN" altLang="en-US">
                <a:sym typeface="+mn-ea"/>
              </a:rPr>
              <a:t>的？</a:t>
            </a:r>
            <a:endParaRPr lang="zh-CN" altLang="en-US">
              <a:sym typeface="+mn-ea"/>
            </a:endParaRPr>
          </a:p>
          <a:p>
            <a:pPr marL="342900" indent="-342900">
              <a:buAutoNum type="arabicPeriod"/>
            </a:pPr>
            <a:r>
              <a:rPr lang="zh-CN" altLang="en-US">
                <a:sym typeface="+mn-ea"/>
              </a:rPr>
              <a:t>VoxelMorph学习到如何通过对图像进行变换来将两幅图像对齐在一起</a:t>
            </a:r>
            <a:r>
              <a:rPr lang="zh-CN" altLang="en-US">
                <a:sym typeface="+mn-ea"/>
              </a:rPr>
              <a:t>（形变场）。目前采用了单个病人的</a:t>
            </a:r>
            <a:r>
              <a:rPr lang="en-US" altLang="zh-CN">
                <a:sym typeface="+mn-ea"/>
              </a:rPr>
              <a:t>Dicom</a:t>
            </a:r>
            <a:r>
              <a:rPr lang="zh-CN" altLang="en-US">
                <a:sym typeface="+mn-ea"/>
              </a:rPr>
              <a:t>文件训练配准模型，仅仅只有一个样本训练，形变场学习到的参数会合理吗？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-100005-0000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86915" y="2167255"/>
            <a:ext cx="3315335" cy="33153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8760" y="218440"/>
            <a:ext cx="44443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多模态配准</a:t>
            </a:r>
            <a:endParaRPr lang="zh-CN" altLang="en-US" sz="3200"/>
          </a:p>
        </p:txBody>
      </p:sp>
      <p:cxnSp>
        <p:nvCxnSpPr>
          <p:cNvPr id="6" name="直接连接符 5"/>
          <p:cNvCxnSpPr/>
          <p:nvPr/>
        </p:nvCxnSpPr>
        <p:spPr>
          <a:xfrm>
            <a:off x="238760" y="1019175"/>
            <a:ext cx="2841625" cy="0"/>
          </a:xfrm>
          <a:prstGeom prst="line">
            <a:avLst/>
          </a:prstGeom>
          <a:ln w="28575" cmpd="sng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479040" y="32575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多模态图像配准是指多幅图像来自不同</a:t>
            </a:r>
            <a:r>
              <a:rPr lang="zh-CN" altLang="en-US">
                <a:sym typeface="+mn-ea"/>
              </a:rPr>
              <a:t>设备的</a:t>
            </a:r>
            <a:r>
              <a:rPr lang="zh-CN" altLang="en-US"/>
              <a:t>成像做</a:t>
            </a:r>
            <a:r>
              <a:rPr lang="zh-CN" altLang="en-US"/>
              <a:t>配准。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340475" y="2167255"/>
            <a:ext cx="3494405" cy="330898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752090" y="5546090"/>
            <a:ext cx="1784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MRI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7195185" y="5546090"/>
            <a:ext cx="1784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CT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292225" y="2783840"/>
            <a:ext cx="96081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600"/>
              <a:t>单</a:t>
            </a:r>
            <a:r>
              <a:rPr lang="zh-CN" altLang="en-US" sz="3600"/>
              <a:t>模态单方向</a:t>
            </a:r>
            <a:r>
              <a:rPr lang="zh-CN" altLang="en-US" sz="3600"/>
              <a:t>配准</a:t>
            </a:r>
            <a:endParaRPr lang="zh-CN" altLang="en-US"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38760" y="218440"/>
            <a:ext cx="44443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单模态配准</a:t>
            </a:r>
            <a:endParaRPr lang="zh-CN" altLang="en-US" sz="3200"/>
          </a:p>
        </p:txBody>
      </p:sp>
      <p:cxnSp>
        <p:nvCxnSpPr>
          <p:cNvPr id="6" name="直接连接符 5"/>
          <p:cNvCxnSpPr/>
          <p:nvPr/>
        </p:nvCxnSpPr>
        <p:spPr>
          <a:xfrm>
            <a:off x="238760" y="1019175"/>
            <a:ext cx="2841625" cy="0"/>
          </a:xfrm>
          <a:prstGeom prst="line">
            <a:avLst/>
          </a:prstGeom>
          <a:ln w="28575" cmpd="sng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461260" y="32639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单模态图像配准是指多幅图像是用同一成像设备获取的。</a:t>
            </a:r>
            <a:endParaRPr lang="zh-CN" altLang="en-US"/>
          </a:p>
        </p:txBody>
      </p:sp>
      <p:pic>
        <p:nvPicPr>
          <p:cNvPr id="2" name="图片 1" descr="img-100004-00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6680" y="1125220"/>
            <a:ext cx="1540510" cy="3079115"/>
          </a:xfrm>
          <a:prstGeom prst="rect">
            <a:avLst/>
          </a:prstGeom>
        </p:spPr>
      </p:pic>
      <p:pic>
        <p:nvPicPr>
          <p:cNvPr id="3" name="图片 2" descr="img-100004-00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385" y="1371600"/>
            <a:ext cx="1545590" cy="3089275"/>
          </a:xfrm>
          <a:prstGeom prst="rect">
            <a:avLst/>
          </a:prstGeom>
        </p:spPr>
      </p:pic>
      <p:pic>
        <p:nvPicPr>
          <p:cNvPr id="9" name="图片 8" descr="img-100004-000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055" y="1708785"/>
            <a:ext cx="1541145" cy="307975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422140" y="3231515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1" name="图片 10" descr="img-100004-003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950" y="2244725"/>
            <a:ext cx="1541780" cy="3081020"/>
          </a:xfrm>
          <a:prstGeom prst="rect">
            <a:avLst/>
          </a:prstGeom>
        </p:spPr>
      </p:pic>
      <p:pic>
        <p:nvPicPr>
          <p:cNvPr id="12" name="图片 11" descr="img-100004-0037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1400" y="2568575"/>
            <a:ext cx="1544320" cy="308800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665720" y="4001770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4" name="图片 13" descr="img-100004-007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5200" y="2810510"/>
            <a:ext cx="1548765" cy="3094990"/>
          </a:xfrm>
          <a:prstGeom prst="rect">
            <a:avLst/>
          </a:prstGeom>
        </p:spPr>
      </p:pic>
      <p:pic>
        <p:nvPicPr>
          <p:cNvPr id="15" name="图片 14" descr="img-100004-0074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54490" y="3156585"/>
            <a:ext cx="1546860" cy="309118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739900" y="112522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Slices-1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468245" y="137160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Slices-2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063875" y="1708785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54040" y="223139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Slices-375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381750" y="256857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Slices-376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813165" y="281940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Slices-749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426575" y="315658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Slices-750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3" name="手杖形箭头 22"/>
          <p:cNvSpPr/>
          <p:nvPr/>
        </p:nvSpPr>
        <p:spPr>
          <a:xfrm rot="10800000" flipH="1">
            <a:off x="1490980" y="4204335"/>
            <a:ext cx="934720" cy="112141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手杖形箭头 23"/>
          <p:cNvSpPr/>
          <p:nvPr/>
        </p:nvSpPr>
        <p:spPr>
          <a:xfrm rot="10800000" flipH="1">
            <a:off x="2405380" y="4483100"/>
            <a:ext cx="953135" cy="1295400"/>
          </a:xfrm>
          <a:prstGeom prst="uturnArrow">
            <a:avLst>
              <a:gd name="adj1" fmla="val 23097"/>
              <a:gd name="adj2" fmla="val 25000"/>
              <a:gd name="adj3" fmla="val 25000"/>
              <a:gd name="adj4" fmla="val 38451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手杖形箭头 24"/>
          <p:cNvSpPr/>
          <p:nvPr/>
        </p:nvSpPr>
        <p:spPr>
          <a:xfrm rot="10800000" flipH="1">
            <a:off x="5631180" y="5326380"/>
            <a:ext cx="957580" cy="1268095"/>
          </a:xfrm>
          <a:prstGeom prst="uturnArrow">
            <a:avLst>
              <a:gd name="adj1" fmla="val 23097"/>
              <a:gd name="adj2" fmla="val 25000"/>
              <a:gd name="adj3" fmla="val 25000"/>
              <a:gd name="adj4" fmla="val 38451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手杖形箭头 25"/>
          <p:cNvSpPr/>
          <p:nvPr/>
        </p:nvSpPr>
        <p:spPr>
          <a:xfrm rot="10800000" flipH="1">
            <a:off x="8861425" y="5904865"/>
            <a:ext cx="805180" cy="932815"/>
          </a:xfrm>
          <a:prstGeom prst="uturnArrow">
            <a:avLst>
              <a:gd name="adj1" fmla="val 23097"/>
              <a:gd name="adj2" fmla="val 25000"/>
              <a:gd name="adj3" fmla="val 25000"/>
              <a:gd name="adj4" fmla="val 43274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右箭头 26"/>
          <p:cNvSpPr/>
          <p:nvPr/>
        </p:nvSpPr>
        <p:spPr>
          <a:xfrm>
            <a:off x="5100955" y="1071245"/>
            <a:ext cx="4325620" cy="637540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-15240" y="6192520"/>
            <a:ext cx="41433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单方向配准，每次以相邻两个</a:t>
            </a:r>
            <a:r>
              <a:rPr lang="en-US" altLang="zh-CN"/>
              <a:t>Slices</a:t>
            </a:r>
            <a:r>
              <a:rPr lang="zh-CN" altLang="en-US"/>
              <a:t>为</a:t>
            </a:r>
            <a:r>
              <a:rPr lang="en-US" altLang="zh-CN"/>
              <a:t>Fixed</a:t>
            </a:r>
            <a:r>
              <a:rPr lang="zh-CN" altLang="en-US"/>
              <a:t>图和</a:t>
            </a:r>
            <a:r>
              <a:rPr lang="en-US" altLang="zh-CN"/>
              <a:t>Moving</a:t>
            </a:r>
            <a:r>
              <a:rPr lang="zh-CN" altLang="en-US"/>
              <a:t>图进行</a:t>
            </a:r>
            <a:r>
              <a:rPr lang="zh-CN" altLang="en-US"/>
              <a:t>配准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38760" y="218440"/>
            <a:ext cx="44443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单模态配准</a:t>
            </a:r>
            <a:endParaRPr lang="zh-CN" altLang="en-US" sz="3200"/>
          </a:p>
        </p:txBody>
      </p:sp>
      <p:cxnSp>
        <p:nvCxnSpPr>
          <p:cNvPr id="6" name="直接连接符 5"/>
          <p:cNvCxnSpPr/>
          <p:nvPr/>
        </p:nvCxnSpPr>
        <p:spPr>
          <a:xfrm>
            <a:off x="238760" y="1019175"/>
            <a:ext cx="2841625" cy="0"/>
          </a:xfrm>
          <a:prstGeom prst="line">
            <a:avLst/>
          </a:prstGeom>
          <a:ln w="28575" cmpd="sng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461260" y="32639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单模态图像配准是指多幅图像是用同一成像设备获取的。</a:t>
            </a:r>
            <a:endParaRPr lang="zh-CN" altLang="en-US"/>
          </a:p>
        </p:txBody>
      </p:sp>
      <p:pic>
        <p:nvPicPr>
          <p:cNvPr id="2" name="图片 1" descr="img-100004-00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6680" y="1125220"/>
            <a:ext cx="1540510" cy="3079115"/>
          </a:xfrm>
          <a:prstGeom prst="rect">
            <a:avLst/>
          </a:prstGeom>
        </p:spPr>
      </p:pic>
      <p:pic>
        <p:nvPicPr>
          <p:cNvPr id="3" name="图片 2" descr="img-100004-00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385" y="1371600"/>
            <a:ext cx="1545590" cy="3089275"/>
          </a:xfrm>
          <a:prstGeom prst="rect">
            <a:avLst/>
          </a:prstGeom>
        </p:spPr>
      </p:pic>
      <p:pic>
        <p:nvPicPr>
          <p:cNvPr id="9" name="图片 8" descr="img-100004-000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055" y="1708785"/>
            <a:ext cx="1541145" cy="307975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422140" y="3231515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1" name="图片 10" descr="img-100004-003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950" y="2244725"/>
            <a:ext cx="1541780" cy="3081020"/>
          </a:xfrm>
          <a:prstGeom prst="rect">
            <a:avLst/>
          </a:prstGeom>
        </p:spPr>
      </p:pic>
      <p:pic>
        <p:nvPicPr>
          <p:cNvPr id="12" name="图片 11" descr="img-100004-0037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1400" y="2568575"/>
            <a:ext cx="1544320" cy="308800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665720" y="4001770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4" name="图片 13" descr="img-100004-007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5200" y="2810510"/>
            <a:ext cx="1548765" cy="3094990"/>
          </a:xfrm>
          <a:prstGeom prst="rect">
            <a:avLst/>
          </a:prstGeom>
        </p:spPr>
      </p:pic>
      <p:pic>
        <p:nvPicPr>
          <p:cNvPr id="15" name="图片 14" descr="img-100004-0074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54490" y="3156585"/>
            <a:ext cx="1546860" cy="309118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739900" y="112522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Slices-1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468245" y="137160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Slices-2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063875" y="1708785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54040" y="223139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Slices-375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381750" y="256857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Slices-376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813165" y="281940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Slices-749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426575" y="315658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Slices-750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7" name="右箭头 26"/>
          <p:cNvSpPr/>
          <p:nvPr/>
        </p:nvSpPr>
        <p:spPr>
          <a:xfrm flipH="1">
            <a:off x="6303645" y="814070"/>
            <a:ext cx="4325620" cy="637540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-15240" y="6192520"/>
            <a:ext cx="41433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单方向配准，每次以相邻两个</a:t>
            </a:r>
            <a:r>
              <a:rPr lang="en-US" altLang="zh-CN"/>
              <a:t>Slices</a:t>
            </a:r>
            <a:r>
              <a:rPr lang="zh-CN" altLang="en-US"/>
              <a:t>为</a:t>
            </a:r>
            <a:r>
              <a:rPr lang="en-US" altLang="zh-CN"/>
              <a:t>Fixed</a:t>
            </a:r>
            <a:r>
              <a:rPr lang="zh-CN" altLang="en-US"/>
              <a:t>图和</a:t>
            </a:r>
            <a:r>
              <a:rPr lang="en-US" altLang="zh-CN"/>
              <a:t>Moving</a:t>
            </a:r>
            <a:r>
              <a:rPr lang="zh-CN" altLang="en-US"/>
              <a:t>图进行</a:t>
            </a:r>
            <a:r>
              <a:rPr lang="zh-CN" altLang="en-US"/>
              <a:t>配准</a:t>
            </a:r>
            <a:endParaRPr lang="zh-CN" altLang="en-US"/>
          </a:p>
        </p:txBody>
      </p:sp>
      <p:sp>
        <p:nvSpPr>
          <p:cNvPr id="4" name="手杖形箭头 3"/>
          <p:cNvSpPr/>
          <p:nvPr/>
        </p:nvSpPr>
        <p:spPr>
          <a:xfrm rot="10800000" flipV="1">
            <a:off x="3161665" y="741045"/>
            <a:ext cx="913130" cy="921385"/>
          </a:xfrm>
          <a:prstGeom prst="uturnArrow">
            <a:avLst>
              <a:gd name="adj1" fmla="val 21092"/>
              <a:gd name="adj2" fmla="val 25000"/>
              <a:gd name="adj3" fmla="val 25000"/>
              <a:gd name="adj4" fmla="val 43274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手杖形箭头 7"/>
          <p:cNvSpPr/>
          <p:nvPr/>
        </p:nvSpPr>
        <p:spPr>
          <a:xfrm rot="10800000" flipV="1">
            <a:off x="2604770" y="650875"/>
            <a:ext cx="611505" cy="720725"/>
          </a:xfrm>
          <a:prstGeom prst="uturnArrow">
            <a:avLst>
              <a:gd name="adj1" fmla="val 23097"/>
              <a:gd name="adj2" fmla="val 25000"/>
              <a:gd name="adj3" fmla="val 25000"/>
              <a:gd name="adj4" fmla="val 38451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手杖形箭头 28"/>
          <p:cNvSpPr/>
          <p:nvPr/>
        </p:nvSpPr>
        <p:spPr>
          <a:xfrm rot="10800000" flipV="1">
            <a:off x="6381750" y="1570990"/>
            <a:ext cx="913765" cy="905510"/>
          </a:xfrm>
          <a:prstGeom prst="uturnArrow">
            <a:avLst>
              <a:gd name="adj1" fmla="val 23097"/>
              <a:gd name="adj2" fmla="val 25000"/>
              <a:gd name="adj3" fmla="val 25000"/>
              <a:gd name="adj4" fmla="val 38451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手杖形箭头 29"/>
          <p:cNvSpPr/>
          <p:nvPr/>
        </p:nvSpPr>
        <p:spPr>
          <a:xfrm rot="10800000" flipV="1">
            <a:off x="9602470" y="2110105"/>
            <a:ext cx="1026795" cy="975995"/>
          </a:xfrm>
          <a:prstGeom prst="uturnArrow">
            <a:avLst>
              <a:gd name="adj1" fmla="val 21092"/>
              <a:gd name="adj2" fmla="val 25000"/>
              <a:gd name="adj3" fmla="val 25000"/>
              <a:gd name="adj4" fmla="val 43274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292225" y="2783840"/>
            <a:ext cx="96081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600"/>
              <a:t>单模态双向</a:t>
            </a:r>
            <a:r>
              <a:rPr lang="zh-CN" altLang="en-US" sz="3600"/>
              <a:t>配准</a:t>
            </a:r>
            <a:endParaRPr lang="zh-CN" altLang="en-US" sz="3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38760" y="218440"/>
            <a:ext cx="44443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单模态配准</a:t>
            </a:r>
            <a:endParaRPr lang="zh-CN" altLang="en-US" sz="3200"/>
          </a:p>
        </p:txBody>
      </p:sp>
      <p:cxnSp>
        <p:nvCxnSpPr>
          <p:cNvPr id="6" name="直接连接符 5"/>
          <p:cNvCxnSpPr/>
          <p:nvPr/>
        </p:nvCxnSpPr>
        <p:spPr>
          <a:xfrm>
            <a:off x="238760" y="1019175"/>
            <a:ext cx="2841625" cy="0"/>
          </a:xfrm>
          <a:prstGeom prst="line">
            <a:avLst/>
          </a:prstGeom>
          <a:ln w="28575" cmpd="sng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461260" y="32639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单模态图像配准是指多幅图像是用同一成像设备获取的。</a:t>
            </a:r>
            <a:endParaRPr lang="zh-CN" altLang="en-US"/>
          </a:p>
        </p:txBody>
      </p:sp>
      <p:pic>
        <p:nvPicPr>
          <p:cNvPr id="2" name="图片 1" descr="img-100004-00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6680" y="1125220"/>
            <a:ext cx="1540510" cy="3079115"/>
          </a:xfrm>
          <a:prstGeom prst="rect">
            <a:avLst/>
          </a:prstGeom>
        </p:spPr>
      </p:pic>
      <p:pic>
        <p:nvPicPr>
          <p:cNvPr id="3" name="图片 2" descr="img-100004-00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385" y="1371600"/>
            <a:ext cx="1545590" cy="3089275"/>
          </a:xfrm>
          <a:prstGeom prst="rect">
            <a:avLst/>
          </a:prstGeom>
        </p:spPr>
      </p:pic>
      <p:pic>
        <p:nvPicPr>
          <p:cNvPr id="9" name="图片 8" descr="img-100004-000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055" y="1708785"/>
            <a:ext cx="1541145" cy="307975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422140" y="3231515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1" name="图片 10" descr="img-100004-003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950" y="2244725"/>
            <a:ext cx="1541780" cy="3081020"/>
          </a:xfrm>
          <a:prstGeom prst="rect">
            <a:avLst/>
          </a:prstGeom>
        </p:spPr>
      </p:pic>
      <p:pic>
        <p:nvPicPr>
          <p:cNvPr id="12" name="图片 11" descr="img-100004-0037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1400" y="2568575"/>
            <a:ext cx="1544320" cy="308800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665720" y="4001770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4" name="图片 13" descr="img-100004-007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5200" y="2810510"/>
            <a:ext cx="1548765" cy="3094990"/>
          </a:xfrm>
          <a:prstGeom prst="rect">
            <a:avLst/>
          </a:prstGeom>
        </p:spPr>
      </p:pic>
      <p:pic>
        <p:nvPicPr>
          <p:cNvPr id="15" name="图片 14" descr="img-100004-0074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54490" y="3156585"/>
            <a:ext cx="1546860" cy="309118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739900" y="112522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Slices-1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468245" y="137160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Slices-2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063875" y="1708785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54040" y="223139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Slices-375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381750" y="256857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Slices-376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813165" y="281940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Slices-749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426575" y="315658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Slices-750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3" name="手杖形箭头 22"/>
          <p:cNvSpPr/>
          <p:nvPr/>
        </p:nvSpPr>
        <p:spPr>
          <a:xfrm rot="10800000" flipH="1">
            <a:off x="1490980" y="4204335"/>
            <a:ext cx="934720" cy="112141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手杖形箭头 23"/>
          <p:cNvSpPr/>
          <p:nvPr/>
        </p:nvSpPr>
        <p:spPr>
          <a:xfrm rot="10800000" flipH="1">
            <a:off x="2405380" y="4483100"/>
            <a:ext cx="953135" cy="1295400"/>
          </a:xfrm>
          <a:prstGeom prst="uturnArrow">
            <a:avLst>
              <a:gd name="adj1" fmla="val 23097"/>
              <a:gd name="adj2" fmla="val 25000"/>
              <a:gd name="adj3" fmla="val 25000"/>
              <a:gd name="adj4" fmla="val 38451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手杖形箭头 24"/>
          <p:cNvSpPr/>
          <p:nvPr/>
        </p:nvSpPr>
        <p:spPr>
          <a:xfrm rot="10800000" flipV="1">
            <a:off x="6381750" y="1300480"/>
            <a:ext cx="957580" cy="1268095"/>
          </a:xfrm>
          <a:prstGeom prst="uturnArrow">
            <a:avLst>
              <a:gd name="adj1" fmla="val 23097"/>
              <a:gd name="adj2" fmla="val 25000"/>
              <a:gd name="adj3" fmla="val 25000"/>
              <a:gd name="adj4" fmla="val 38451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手杖形箭头 25"/>
          <p:cNvSpPr/>
          <p:nvPr/>
        </p:nvSpPr>
        <p:spPr>
          <a:xfrm rot="10800000" flipV="1">
            <a:off x="9698990" y="2045970"/>
            <a:ext cx="930275" cy="1040130"/>
          </a:xfrm>
          <a:prstGeom prst="uturnArrow">
            <a:avLst>
              <a:gd name="adj1" fmla="val 21092"/>
              <a:gd name="adj2" fmla="val 25000"/>
              <a:gd name="adj3" fmla="val 25000"/>
              <a:gd name="adj4" fmla="val 43274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右箭头 26"/>
          <p:cNvSpPr/>
          <p:nvPr/>
        </p:nvSpPr>
        <p:spPr>
          <a:xfrm>
            <a:off x="1376680" y="5647055"/>
            <a:ext cx="2364105" cy="637540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右箭头 3"/>
          <p:cNvSpPr/>
          <p:nvPr/>
        </p:nvSpPr>
        <p:spPr>
          <a:xfrm flipH="1">
            <a:off x="8437245" y="824865"/>
            <a:ext cx="2364105" cy="637540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-15240" y="6192520"/>
            <a:ext cx="53301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双向配准，每次以相邻两个</a:t>
            </a:r>
            <a:r>
              <a:rPr lang="en-US" altLang="zh-CN"/>
              <a:t>Slices</a:t>
            </a:r>
            <a:r>
              <a:rPr lang="zh-CN" altLang="en-US"/>
              <a:t>为</a:t>
            </a:r>
            <a:r>
              <a:rPr lang="en-US" altLang="zh-CN"/>
              <a:t>Fixed</a:t>
            </a:r>
            <a:r>
              <a:rPr lang="zh-CN" altLang="en-US"/>
              <a:t>图和</a:t>
            </a:r>
            <a:r>
              <a:rPr lang="en-US" altLang="zh-CN"/>
              <a:t>Moving</a:t>
            </a:r>
            <a:r>
              <a:rPr lang="zh-CN" altLang="en-US"/>
              <a:t>图进行配准，从左右两个方向往中间图像</a:t>
            </a:r>
            <a:r>
              <a:rPr lang="zh-CN" altLang="en-US"/>
              <a:t>配准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38760" y="218440"/>
            <a:ext cx="44443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单模态配准</a:t>
            </a:r>
            <a:endParaRPr lang="zh-CN" altLang="en-US" sz="3200"/>
          </a:p>
        </p:txBody>
      </p:sp>
      <p:cxnSp>
        <p:nvCxnSpPr>
          <p:cNvPr id="6" name="直接连接符 5"/>
          <p:cNvCxnSpPr/>
          <p:nvPr/>
        </p:nvCxnSpPr>
        <p:spPr>
          <a:xfrm>
            <a:off x="238760" y="1019175"/>
            <a:ext cx="2841625" cy="0"/>
          </a:xfrm>
          <a:prstGeom prst="line">
            <a:avLst/>
          </a:prstGeom>
          <a:ln w="28575" cmpd="sng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461260" y="32639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单模态图像配准是指多幅图像是用同一成像设备获取的。</a:t>
            </a:r>
            <a:endParaRPr lang="zh-CN" altLang="en-US"/>
          </a:p>
        </p:txBody>
      </p:sp>
      <p:pic>
        <p:nvPicPr>
          <p:cNvPr id="2" name="图片 1" descr="img-100004-00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6680" y="1125220"/>
            <a:ext cx="1540510" cy="3079115"/>
          </a:xfrm>
          <a:prstGeom prst="rect">
            <a:avLst/>
          </a:prstGeom>
        </p:spPr>
      </p:pic>
      <p:pic>
        <p:nvPicPr>
          <p:cNvPr id="3" name="图片 2" descr="img-100004-00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385" y="1371600"/>
            <a:ext cx="1545590" cy="3089275"/>
          </a:xfrm>
          <a:prstGeom prst="rect">
            <a:avLst/>
          </a:prstGeom>
        </p:spPr>
      </p:pic>
      <p:pic>
        <p:nvPicPr>
          <p:cNvPr id="9" name="图片 8" descr="img-100004-000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055" y="1708785"/>
            <a:ext cx="1541145" cy="307975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422140" y="3231515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1" name="图片 10" descr="img-100004-003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950" y="2244725"/>
            <a:ext cx="1541780" cy="3081020"/>
          </a:xfrm>
          <a:prstGeom prst="rect">
            <a:avLst/>
          </a:prstGeom>
        </p:spPr>
      </p:pic>
      <p:pic>
        <p:nvPicPr>
          <p:cNvPr id="12" name="图片 11" descr="img-100004-0037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1400" y="2568575"/>
            <a:ext cx="1544320" cy="308800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665720" y="4001770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4" name="图片 13" descr="img-100004-007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5200" y="2810510"/>
            <a:ext cx="1548765" cy="3094990"/>
          </a:xfrm>
          <a:prstGeom prst="rect">
            <a:avLst/>
          </a:prstGeom>
        </p:spPr>
      </p:pic>
      <p:pic>
        <p:nvPicPr>
          <p:cNvPr id="15" name="图片 14" descr="img-100004-0074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54490" y="3156585"/>
            <a:ext cx="1546860" cy="309118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739900" y="112522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Slices-1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468245" y="137160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Slices-2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063875" y="1708785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54040" y="223139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Slices-375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381750" y="256857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Slices-376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813165" y="281940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Slices-749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426575" y="315658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Slices-750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3" name="手杖形箭头 22"/>
          <p:cNvSpPr/>
          <p:nvPr/>
        </p:nvSpPr>
        <p:spPr>
          <a:xfrm rot="10800000" flipH="1">
            <a:off x="8873490" y="5925820"/>
            <a:ext cx="825500" cy="93218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4" name="手杖形箭头 23"/>
          <p:cNvSpPr/>
          <p:nvPr/>
        </p:nvSpPr>
        <p:spPr>
          <a:xfrm rot="10800000" flipH="1">
            <a:off x="5654040" y="5325745"/>
            <a:ext cx="953135" cy="1295400"/>
          </a:xfrm>
          <a:prstGeom prst="uturnArrow">
            <a:avLst>
              <a:gd name="adj1" fmla="val 23097"/>
              <a:gd name="adj2" fmla="val 25000"/>
              <a:gd name="adj3" fmla="val 25000"/>
              <a:gd name="adj4" fmla="val 38451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手杖形箭头 24"/>
          <p:cNvSpPr/>
          <p:nvPr/>
        </p:nvSpPr>
        <p:spPr>
          <a:xfrm rot="10800000" flipV="1">
            <a:off x="2604770" y="650875"/>
            <a:ext cx="611505" cy="720725"/>
          </a:xfrm>
          <a:prstGeom prst="uturnArrow">
            <a:avLst>
              <a:gd name="adj1" fmla="val 23097"/>
              <a:gd name="adj2" fmla="val 25000"/>
              <a:gd name="adj3" fmla="val 25000"/>
              <a:gd name="adj4" fmla="val 38451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手杖形箭头 25"/>
          <p:cNvSpPr/>
          <p:nvPr/>
        </p:nvSpPr>
        <p:spPr>
          <a:xfrm rot="10800000" flipV="1">
            <a:off x="3161665" y="741045"/>
            <a:ext cx="913130" cy="921385"/>
          </a:xfrm>
          <a:prstGeom prst="uturnArrow">
            <a:avLst>
              <a:gd name="adj1" fmla="val 21092"/>
              <a:gd name="adj2" fmla="val 25000"/>
              <a:gd name="adj3" fmla="val 25000"/>
              <a:gd name="adj4" fmla="val 43274"/>
              <a:gd name="adj5" fmla="val 75000"/>
            </a:avLst>
          </a:prstGeom>
          <a:gradFill rotWithShape="1"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右箭头 26"/>
          <p:cNvSpPr/>
          <p:nvPr/>
        </p:nvSpPr>
        <p:spPr>
          <a:xfrm flipH="1">
            <a:off x="1376680" y="5172075"/>
            <a:ext cx="2364105" cy="637540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右箭头 3"/>
          <p:cNvSpPr/>
          <p:nvPr/>
        </p:nvSpPr>
        <p:spPr>
          <a:xfrm>
            <a:off x="8104505" y="824865"/>
            <a:ext cx="2364105" cy="637540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-15240" y="6192520"/>
            <a:ext cx="56692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双向配准，每次以相邻两个</a:t>
            </a:r>
            <a:r>
              <a:rPr lang="en-US" altLang="zh-CN"/>
              <a:t>Slices</a:t>
            </a:r>
            <a:r>
              <a:rPr lang="zh-CN" altLang="en-US"/>
              <a:t>为</a:t>
            </a:r>
            <a:r>
              <a:rPr lang="en-US" altLang="zh-CN"/>
              <a:t>Fixed</a:t>
            </a:r>
            <a:r>
              <a:rPr lang="zh-CN" altLang="en-US"/>
              <a:t>图和</a:t>
            </a:r>
            <a:r>
              <a:rPr lang="en-US" altLang="zh-CN"/>
              <a:t>Moving</a:t>
            </a:r>
            <a:r>
              <a:rPr lang="zh-CN" altLang="en-US"/>
              <a:t>图进行配准，从中间向左右两个方向</a:t>
            </a:r>
            <a:r>
              <a:rPr lang="zh-CN" altLang="en-US"/>
              <a:t>进行图像</a:t>
            </a:r>
            <a:r>
              <a:rPr lang="zh-CN" altLang="en-US"/>
              <a:t>配准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38760" y="218440"/>
            <a:ext cx="44443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单模态配准</a:t>
            </a:r>
            <a:endParaRPr lang="zh-CN" altLang="en-US" sz="3200"/>
          </a:p>
        </p:txBody>
      </p:sp>
      <p:cxnSp>
        <p:nvCxnSpPr>
          <p:cNvPr id="6" name="直接连接符 5"/>
          <p:cNvCxnSpPr/>
          <p:nvPr/>
        </p:nvCxnSpPr>
        <p:spPr>
          <a:xfrm>
            <a:off x="238760" y="1019175"/>
            <a:ext cx="2841625" cy="0"/>
          </a:xfrm>
          <a:prstGeom prst="line">
            <a:avLst/>
          </a:prstGeom>
          <a:ln w="28575" cmpd="sng">
            <a:solidFill>
              <a:schemeClr val="tx1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461260" y="32639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单模态图像配准是指多幅图像是用同一成像设备获取的。</a:t>
            </a:r>
            <a:endParaRPr lang="zh-CN" altLang="en-US"/>
          </a:p>
        </p:txBody>
      </p:sp>
      <p:pic>
        <p:nvPicPr>
          <p:cNvPr id="2" name="图片 1" descr="img-100004-000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6680" y="1125220"/>
            <a:ext cx="1540510" cy="3079115"/>
          </a:xfrm>
          <a:prstGeom prst="rect">
            <a:avLst/>
          </a:prstGeom>
        </p:spPr>
      </p:pic>
      <p:pic>
        <p:nvPicPr>
          <p:cNvPr id="3" name="图片 2" descr="img-100004-000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385" y="1371600"/>
            <a:ext cx="1545590" cy="3089275"/>
          </a:xfrm>
          <a:prstGeom prst="rect">
            <a:avLst/>
          </a:prstGeom>
        </p:spPr>
      </p:pic>
      <p:pic>
        <p:nvPicPr>
          <p:cNvPr id="9" name="图片 8" descr="img-100004-000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055" y="1708785"/>
            <a:ext cx="1541145" cy="307975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422140" y="3231515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1" name="图片 10" descr="img-100004-003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950" y="2244725"/>
            <a:ext cx="1541780" cy="3081020"/>
          </a:xfrm>
          <a:prstGeom prst="rect">
            <a:avLst/>
          </a:prstGeom>
        </p:spPr>
      </p:pic>
      <p:pic>
        <p:nvPicPr>
          <p:cNvPr id="12" name="图片 11" descr="img-100004-0037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1400" y="2568575"/>
            <a:ext cx="1544320" cy="308800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665720" y="4001770"/>
            <a:ext cx="918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.............</a:t>
            </a:r>
            <a:endParaRPr lang="en-US" altLang="zh-CN"/>
          </a:p>
        </p:txBody>
      </p:sp>
      <p:pic>
        <p:nvPicPr>
          <p:cNvPr id="14" name="图片 13" descr="img-100004-007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5200" y="2810510"/>
            <a:ext cx="1548765" cy="3094990"/>
          </a:xfrm>
          <a:prstGeom prst="rect">
            <a:avLst/>
          </a:prstGeom>
        </p:spPr>
      </p:pic>
      <p:pic>
        <p:nvPicPr>
          <p:cNvPr id="15" name="图片 14" descr="img-100004-0074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54490" y="3156585"/>
            <a:ext cx="1546860" cy="309118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739900" y="112522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Slices-1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468245" y="1371600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Slices-2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063875" y="1708785"/>
            <a:ext cx="8648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654040" y="223139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Slices-375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381750" y="256857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Slices-376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813165" y="2819400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Slices-749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426575" y="3156585"/>
            <a:ext cx="12026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FF0000"/>
                </a:solidFill>
              </a:rPr>
              <a:t>Slices-750</a:t>
            </a:r>
            <a:endParaRPr lang="en-US" altLang="zh-CN" sz="1600">
              <a:solidFill>
                <a:srgbClr val="FF0000"/>
              </a:solidFill>
            </a:endParaRPr>
          </a:p>
        </p:txBody>
      </p:sp>
      <p:sp>
        <p:nvSpPr>
          <p:cNvPr id="8" name="直角上箭头 7"/>
          <p:cNvSpPr/>
          <p:nvPr/>
        </p:nvSpPr>
        <p:spPr>
          <a:xfrm rot="5400000">
            <a:off x="2810510" y="3021330"/>
            <a:ext cx="1321435" cy="3686810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直角上箭头 27"/>
          <p:cNvSpPr/>
          <p:nvPr/>
        </p:nvSpPr>
        <p:spPr>
          <a:xfrm rot="5400000">
            <a:off x="3340100" y="3460750"/>
            <a:ext cx="974725" cy="2974975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直角上箭头 28"/>
          <p:cNvSpPr/>
          <p:nvPr/>
        </p:nvSpPr>
        <p:spPr>
          <a:xfrm rot="5400000">
            <a:off x="3999865" y="4112895"/>
            <a:ext cx="534670" cy="1868170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直角上箭头 29"/>
          <p:cNvSpPr/>
          <p:nvPr/>
        </p:nvSpPr>
        <p:spPr>
          <a:xfrm rot="5400000" flipH="1" flipV="1">
            <a:off x="8180705" y="793750"/>
            <a:ext cx="1038860" cy="3686175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直角上箭头 30"/>
          <p:cNvSpPr/>
          <p:nvPr/>
        </p:nvSpPr>
        <p:spPr>
          <a:xfrm rot="5400000" flipH="1" flipV="1">
            <a:off x="8058785" y="1144270"/>
            <a:ext cx="603885" cy="2780030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直角上箭头 32"/>
          <p:cNvSpPr/>
          <p:nvPr/>
        </p:nvSpPr>
        <p:spPr>
          <a:xfrm rot="5400000" flipH="1" flipV="1">
            <a:off x="7133590" y="2228850"/>
            <a:ext cx="248920" cy="430530"/>
          </a:xfrm>
          <a:prstGeom prst="bentUpArrow">
            <a:avLst>
              <a:gd name="adj1" fmla="val 15353"/>
              <a:gd name="adj2" fmla="val 25000"/>
              <a:gd name="adj3" fmla="val 20831"/>
            </a:avLst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右箭头 33"/>
          <p:cNvSpPr/>
          <p:nvPr/>
        </p:nvSpPr>
        <p:spPr>
          <a:xfrm flipH="1">
            <a:off x="8437245" y="824865"/>
            <a:ext cx="2364105" cy="637540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右箭头 34"/>
          <p:cNvSpPr/>
          <p:nvPr/>
        </p:nvSpPr>
        <p:spPr>
          <a:xfrm>
            <a:off x="1376680" y="5435600"/>
            <a:ext cx="2364105" cy="637540"/>
          </a:xfrm>
          <a:prstGeom prst="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-15240" y="6192520"/>
            <a:ext cx="59969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双向</a:t>
            </a:r>
            <a:r>
              <a:rPr lang="zh-CN" altLang="en-US"/>
              <a:t>固定配准，每次以中间</a:t>
            </a:r>
            <a:r>
              <a:rPr lang="en-US" altLang="zh-CN"/>
              <a:t>Slices</a:t>
            </a:r>
            <a:r>
              <a:rPr lang="zh-CN" altLang="en-US"/>
              <a:t>为</a:t>
            </a:r>
            <a:r>
              <a:rPr lang="en-US" altLang="zh-CN"/>
              <a:t>Fixed</a:t>
            </a:r>
            <a:r>
              <a:rPr lang="zh-CN" altLang="en-US"/>
              <a:t>图，其他图作为</a:t>
            </a:r>
            <a:r>
              <a:rPr lang="en-US" altLang="zh-CN"/>
              <a:t>Moving</a:t>
            </a:r>
            <a:r>
              <a:rPr lang="zh-CN" altLang="en-US"/>
              <a:t>图进行配准，从左右两个方向往中间图像</a:t>
            </a:r>
            <a:r>
              <a:rPr lang="zh-CN" altLang="en-US"/>
              <a:t>配准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3558,&quot;width&quot;:3558}"/>
</p:tagLst>
</file>

<file path=ppt/tags/tag2.xml><?xml version="1.0" encoding="utf-8"?>
<p:tagLst xmlns:p="http://schemas.openxmlformats.org/presentationml/2006/main">
  <p:tag name="KSO_WM_UNIT_PLACING_PICTURE_USER_VIEWPORT" val="{&quot;height&quot;:5304,&quot;width&quot;:5604}"/>
</p:tagLst>
</file>

<file path=ppt/tags/tag3.xml><?xml version="1.0" encoding="utf-8"?>
<p:tagLst xmlns:p="http://schemas.openxmlformats.org/presentationml/2006/main">
  <p:tag name="COMMONDATA" val="eyJoZGlkIjoiYzVlY2Y0YzZkYWYzNzA2YzFkODE0ZTMyNGM0MmJjMmMifQ=="/>
  <p:tag name="KSO_WPP_MARK_KEY" val="6a923fd9-ccaf-4d56-a163-568908e0113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1337</Words>
  <Application>WPS 演示</Application>
  <PresentationFormat>宽屏</PresentationFormat>
  <Paragraphs>176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王荣胜</cp:lastModifiedBy>
  <cp:revision>108</cp:revision>
  <dcterms:created xsi:type="dcterms:W3CDTF">2023-01-05T02:52:00Z</dcterms:created>
  <dcterms:modified xsi:type="dcterms:W3CDTF">2023-01-05T06:06:47Z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8569D0E3103744AC853CEB4A93409252</vt:lpwstr>
  </property>
  <property fmtid="{D5CDD505-2E9C-101B-9397-08002B2CF9AE}" pid="3" name="KSOProductBuildVer">
    <vt:lpwstr>2052-11.1.0.13703</vt:lpwstr>
  </property>
</Properties>
</file>

<file path=docProps/thumbnail.jpeg>
</file>